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1626"/>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p:scale>
          <a:sx n="75" d="100"/>
          <a:sy n="75" d="100"/>
        </p:scale>
        <p:origin x="883"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85DA5-59C2-6537-D70A-B1D5AA30CF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93C86F-E898-1748-9297-AD1EA21FDE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856539-FBE0-B3E6-F716-AA84E005D032}"/>
              </a:ext>
            </a:extLst>
          </p:cNvPr>
          <p:cNvSpPr>
            <a:spLocks noGrp="1"/>
          </p:cNvSpPr>
          <p:nvPr>
            <p:ph type="dt" sz="half" idx="10"/>
          </p:nvPr>
        </p:nvSpPr>
        <p:spPr/>
        <p:txBody>
          <a:bodyPr/>
          <a:lstStyle/>
          <a:p>
            <a:fld id="{DEE67FF6-B72B-4F05-ABDF-629CF1E67124}" type="datetimeFigureOut">
              <a:rPr lang="en-US" smtClean="0"/>
              <a:t>3/25/2024</a:t>
            </a:fld>
            <a:endParaRPr lang="en-US"/>
          </a:p>
        </p:txBody>
      </p:sp>
      <p:sp>
        <p:nvSpPr>
          <p:cNvPr id="5" name="Footer Placeholder 4">
            <a:extLst>
              <a:ext uri="{FF2B5EF4-FFF2-40B4-BE49-F238E27FC236}">
                <a16:creationId xmlns:a16="http://schemas.microsoft.com/office/drawing/2014/main" id="{08C9B981-C2AA-FCF3-8FA3-2A03A147B4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7E8975-6055-B3D1-93DD-8D726E9B0495}"/>
              </a:ext>
            </a:extLst>
          </p:cNvPr>
          <p:cNvSpPr>
            <a:spLocks noGrp="1"/>
          </p:cNvSpPr>
          <p:nvPr>
            <p:ph type="sldNum" sz="quarter" idx="12"/>
          </p:nvPr>
        </p:nvSpPr>
        <p:spPr/>
        <p:txBody>
          <a:bodyPr/>
          <a:lstStyle/>
          <a:p>
            <a:fld id="{40D53339-2C34-40FB-BD0F-C2A3E6780382}" type="slidenum">
              <a:rPr lang="en-US" smtClean="0"/>
              <a:t>‹#›</a:t>
            </a:fld>
            <a:endParaRPr lang="en-US"/>
          </a:p>
        </p:txBody>
      </p:sp>
    </p:spTree>
    <p:extLst>
      <p:ext uri="{BB962C8B-B14F-4D97-AF65-F5344CB8AC3E}">
        <p14:creationId xmlns:p14="http://schemas.microsoft.com/office/powerpoint/2010/main" val="3145871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BDFB5-C4DF-D040-E650-91FDE8B521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9D35E1-F306-E406-BA85-111E55A817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E95967-D5A2-66BE-72C5-3419F0B8AB60}"/>
              </a:ext>
            </a:extLst>
          </p:cNvPr>
          <p:cNvSpPr>
            <a:spLocks noGrp="1"/>
          </p:cNvSpPr>
          <p:nvPr>
            <p:ph type="dt" sz="half" idx="10"/>
          </p:nvPr>
        </p:nvSpPr>
        <p:spPr/>
        <p:txBody>
          <a:bodyPr/>
          <a:lstStyle/>
          <a:p>
            <a:fld id="{DEE67FF6-B72B-4F05-ABDF-629CF1E67124}" type="datetimeFigureOut">
              <a:rPr lang="en-US" smtClean="0"/>
              <a:t>3/25/2024</a:t>
            </a:fld>
            <a:endParaRPr lang="en-US"/>
          </a:p>
        </p:txBody>
      </p:sp>
      <p:sp>
        <p:nvSpPr>
          <p:cNvPr id="5" name="Footer Placeholder 4">
            <a:extLst>
              <a:ext uri="{FF2B5EF4-FFF2-40B4-BE49-F238E27FC236}">
                <a16:creationId xmlns:a16="http://schemas.microsoft.com/office/drawing/2014/main" id="{7A2BE497-0F88-3B80-B745-F3AF057356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41DC23-FB2B-93B5-8D93-628C18E4C766}"/>
              </a:ext>
            </a:extLst>
          </p:cNvPr>
          <p:cNvSpPr>
            <a:spLocks noGrp="1"/>
          </p:cNvSpPr>
          <p:nvPr>
            <p:ph type="sldNum" sz="quarter" idx="12"/>
          </p:nvPr>
        </p:nvSpPr>
        <p:spPr/>
        <p:txBody>
          <a:bodyPr/>
          <a:lstStyle/>
          <a:p>
            <a:fld id="{40D53339-2C34-40FB-BD0F-C2A3E6780382}" type="slidenum">
              <a:rPr lang="en-US" smtClean="0"/>
              <a:t>‹#›</a:t>
            </a:fld>
            <a:endParaRPr lang="en-US"/>
          </a:p>
        </p:txBody>
      </p:sp>
    </p:spTree>
    <p:extLst>
      <p:ext uri="{BB962C8B-B14F-4D97-AF65-F5344CB8AC3E}">
        <p14:creationId xmlns:p14="http://schemas.microsoft.com/office/powerpoint/2010/main" val="244676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20652B-A566-855C-1F48-7B99FCFE55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1E8520-0431-1D87-29DD-02AFFA2DCB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7F46EB-3802-50B0-A6E5-ECAC3AD6DC24}"/>
              </a:ext>
            </a:extLst>
          </p:cNvPr>
          <p:cNvSpPr>
            <a:spLocks noGrp="1"/>
          </p:cNvSpPr>
          <p:nvPr>
            <p:ph type="dt" sz="half" idx="10"/>
          </p:nvPr>
        </p:nvSpPr>
        <p:spPr/>
        <p:txBody>
          <a:bodyPr/>
          <a:lstStyle/>
          <a:p>
            <a:fld id="{DEE67FF6-B72B-4F05-ABDF-629CF1E67124}" type="datetimeFigureOut">
              <a:rPr lang="en-US" smtClean="0"/>
              <a:t>3/25/2024</a:t>
            </a:fld>
            <a:endParaRPr lang="en-US"/>
          </a:p>
        </p:txBody>
      </p:sp>
      <p:sp>
        <p:nvSpPr>
          <p:cNvPr id="5" name="Footer Placeholder 4">
            <a:extLst>
              <a:ext uri="{FF2B5EF4-FFF2-40B4-BE49-F238E27FC236}">
                <a16:creationId xmlns:a16="http://schemas.microsoft.com/office/drawing/2014/main" id="{27F4317B-53EE-8A86-45D3-4C2A068981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F7D339-19D5-1713-B7BC-C84CA70DD163}"/>
              </a:ext>
            </a:extLst>
          </p:cNvPr>
          <p:cNvSpPr>
            <a:spLocks noGrp="1"/>
          </p:cNvSpPr>
          <p:nvPr>
            <p:ph type="sldNum" sz="quarter" idx="12"/>
          </p:nvPr>
        </p:nvSpPr>
        <p:spPr/>
        <p:txBody>
          <a:bodyPr/>
          <a:lstStyle/>
          <a:p>
            <a:fld id="{40D53339-2C34-40FB-BD0F-C2A3E6780382}" type="slidenum">
              <a:rPr lang="en-US" smtClean="0"/>
              <a:t>‹#›</a:t>
            </a:fld>
            <a:endParaRPr lang="en-US"/>
          </a:p>
        </p:txBody>
      </p:sp>
    </p:spTree>
    <p:extLst>
      <p:ext uri="{BB962C8B-B14F-4D97-AF65-F5344CB8AC3E}">
        <p14:creationId xmlns:p14="http://schemas.microsoft.com/office/powerpoint/2010/main" val="3965786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8F12-C110-E729-E865-CF1F7B362D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5DEB50-ABEF-9911-8BE0-BC2F433AC0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895BDB-3115-9D41-79B5-44574FFCDCFE}"/>
              </a:ext>
            </a:extLst>
          </p:cNvPr>
          <p:cNvSpPr>
            <a:spLocks noGrp="1"/>
          </p:cNvSpPr>
          <p:nvPr>
            <p:ph type="dt" sz="half" idx="10"/>
          </p:nvPr>
        </p:nvSpPr>
        <p:spPr/>
        <p:txBody>
          <a:bodyPr/>
          <a:lstStyle/>
          <a:p>
            <a:fld id="{DEE67FF6-B72B-4F05-ABDF-629CF1E67124}" type="datetimeFigureOut">
              <a:rPr lang="en-US" smtClean="0"/>
              <a:t>3/25/2024</a:t>
            </a:fld>
            <a:endParaRPr lang="en-US"/>
          </a:p>
        </p:txBody>
      </p:sp>
      <p:sp>
        <p:nvSpPr>
          <p:cNvPr id="5" name="Footer Placeholder 4">
            <a:extLst>
              <a:ext uri="{FF2B5EF4-FFF2-40B4-BE49-F238E27FC236}">
                <a16:creationId xmlns:a16="http://schemas.microsoft.com/office/drawing/2014/main" id="{3E14BF82-798A-1420-EE75-3604F6C87D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3E1F4D-83A5-EC0A-4992-7DE4B6E75E23}"/>
              </a:ext>
            </a:extLst>
          </p:cNvPr>
          <p:cNvSpPr>
            <a:spLocks noGrp="1"/>
          </p:cNvSpPr>
          <p:nvPr>
            <p:ph type="sldNum" sz="quarter" idx="12"/>
          </p:nvPr>
        </p:nvSpPr>
        <p:spPr/>
        <p:txBody>
          <a:bodyPr/>
          <a:lstStyle/>
          <a:p>
            <a:fld id="{40D53339-2C34-40FB-BD0F-C2A3E6780382}" type="slidenum">
              <a:rPr lang="en-US" smtClean="0"/>
              <a:t>‹#›</a:t>
            </a:fld>
            <a:endParaRPr lang="en-US"/>
          </a:p>
        </p:txBody>
      </p:sp>
    </p:spTree>
    <p:extLst>
      <p:ext uri="{BB962C8B-B14F-4D97-AF65-F5344CB8AC3E}">
        <p14:creationId xmlns:p14="http://schemas.microsoft.com/office/powerpoint/2010/main" val="3213971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C2ADE-A089-DD22-4408-E2764DB975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7B96B9-421B-CD82-3E17-A85437AFF91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750FAD-4D6B-6EF1-07C8-AA1C8DE0D103}"/>
              </a:ext>
            </a:extLst>
          </p:cNvPr>
          <p:cNvSpPr>
            <a:spLocks noGrp="1"/>
          </p:cNvSpPr>
          <p:nvPr>
            <p:ph type="dt" sz="half" idx="10"/>
          </p:nvPr>
        </p:nvSpPr>
        <p:spPr/>
        <p:txBody>
          <a:bodyPr/>
          <a:lstStyle/>
          <a:p>
            <a:fld id="{DEE67FF6-B72B-4F05-ABDF-629CF1E67124}" type="datetimeFigureOut">
              <a:rPr lang="en-US" smtClean="0"/>
              <a:t>3/25/2024</a:t>
            </a:fld>
            <a:endParaRPr lang="en-US"/>
          </a:p>
        </p:txBody>
      </p:sp>
      <p:sp>
        <p:nvSpPr>
          <p:cNvPr id="5" name="Footer Placeholder 4">
            <a:extLst>
              <a:ext uri="{FF2B5EF4-FFF2-40B4-BE49-F238E27FC236}">
                <a16:creationId xmlns:a16="http://schemas.microsoft.com/office/drawing/2014/main" id="{8BF622B2-B796-BB09-D04F-B9BB3568B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B42295-E530-25A8-BB37-AD8DD4B018E9}"/>
              </a:ext>
            </a:extLst>
          </p:cNvPr>
          <p:cNvSpPr>
            <a:spLocks noGrp="1"/>
          </p:cNvSpPr>
          <p:nvPr>
            <p:ph type="sldNum" sz="quarter" idx="12"/>
          </p:nvPr>
        </p:nvSpPr>
        <p:spPr/>
        <p:txBody>
          <a:bodyPr/>
          <a:lstStyle/>
          <a:p>
            <a:fld id="{40D53339-2C34-40FB-BD0F-C2A3E6780382}" type="slidenum">
              <a:rPr lang="en-US" smtClean="0"/>
              <a:t>‹#›</a:t>
            </a:fld>
            <a:endParaRPr lang="en-US"/>
          </a:p>
        </p:txBody>
      </p:sp>
    </p:spTree>
    <p:extLst>
      <p:ext uri="{BB962C8B-B14F-4D97-AF65-F5344CB8AC3E}">
        <p14:creationId xmlns:p14="http://schemas.microsoft.com/office/powerpoint/2010/main" val="3852113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37D76-135A-489D-784E-E6C6BA5DE5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D76D4B-31EE-1AFE-CC84-5AF6B66A94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BC4BD6-3971-1332-206F-EA1429F67F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3EABD5-EE73-F56B-4EA5-32AB3B81FE38}"/>
              </a:ext>
            </a:extLst>
          </p:cNvPr>
          <p:cNvSpPr>
            <a:spLocks noGrp="1"/>
          </p:cNvSpPr>
          <p:nvPr>
            <p:ph type="dt" sz="half" idx="10"/>
          </p:nvPr>
        </p:nvSpPr>
        <p:spPr/>
        <p:txBody>
          <a:bodyPr/>
          <a:lstStyle/>
          <a:p>
            <a:fld id="{DEE67FF6-B72B-4F05-ABDF-629CF1E67124}" type="datetimeFigureOut">
              <a:rPr lang="en-US" smtClean="0"/>
              <a:t>3/25/2024</a:t>
            </a:fld>
            <a:endParaRPr lang="en-US"/>
          </a:p>
        </p:txBody>
      </p:sp>
      <p:sp>
        <p:nvSpPr>
          <p:cNvPr id="6" name="Footer Placeholder 5">
            <a:extLst>
              <a:ext uri="{FF2B5EF4-FFF2-40B4-BE49-F238E27FC236}">
                <a16:creationId xmlns:a16="http://schemas.microsoft.com/office/drawing/2014/main" id="{DB2E2187-7163-62A3-2E89-6D724D9973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699A40-1132-797F-7182-ADEB085E6CDF}"/>
              </a:ext>
            </a:extLst>
          </p:cNvPr>
          <p:cNvSpPr>
            <a:spLocks noGrp="1"/>
          </p:cNvSpPr>
          <p:nvPr>
            <p:ph type="sldNum" sz="quarter" idx="12"/>
          </p:nvPr>
        </p:nvSpPr>
        <p:spPr/>
        <p:txBody>
          <a:bodyPr/>
          <a:lstStyle/>
          <a:p>
            <a:fld id="{40D53339-2C34-40FB-BD0F-C2A3E6780382}" type="slidenum">
              <a:rPr lang="en-US" smtClean="0"/>
              <a:t>‹#›</a:t>
            </a:fld>
            <a:endParaRPr lang="en-US"/>
          </a:p>
        </p:txBody>
      </p:sp>
    </p:spTree>
    <p:extLst>
      <p:ext uri="{BB962C8B-B14F-4D97-AF65-F5344CB8AC3E}">
        <p14:creationId xmlns:p14="http://schemas.microsoft.com/office/powerpoint/2010/main" val="763867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506AB-3261-D3A2-89B4-45A0480B81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114DB9-397D-066B-4F71-D07A1CC4AA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FBAD97-C47C-60AB-1A3C-A17B0EC73D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B6BEBE-2E5C-15DD-80E4-92625796E9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621A37-000D-9A00-3853-324C8E3AEC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5F2DC8-5247-D38E-FEE2-807AC8F42204}"/>
              </a:ext>
            </a:extLst>
          </p:cNvPr>
          <p:cNvSpPr>
            <a:spLocks noGrp="1"/>
          </p:cNvSpPr>
          <p:nvPr>
            <p:ph type="dt" sz="half" idx="10"/>
          </p:nvPr>
        </p:nvSpPr>
        <p:spPr/>
        <p:txBody>
          <a:bodyPr/>
          <a:lstStyle/>
          <a:p>
            <a:fld id="{DEE67FF6-B72B-4F05-ABDF-629CF1E67124}" type="datetimeFigureOut">
              <a:rPr lang="en-US" smtClean="0"/>
              <a:t>3/25/2024</a:t>
            </a:fld>
            <a:endParaRPr lang="en-US"/>
          </a:p>
        </p:txBody>
      </p:sp>
      <p:sp>
        <p:nvSpPr>
          <p:cNvPr id="8" name="Footer Placeholder 7">
            <a:extLst>
              <a:ext uri="{FF2B5EF4-FFF2-40B4-BE49-F238E27FC236}">
                <a16:creationId xmlns:a16="http://schemas.microsoft.com/office/drawing/2014/main" id="{EB04BD22-51D0-6CB2-CDFE-B9ACCF6BAA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3D5A23-F66A-B247-EE7B-B8B710DCFB06}"/>
              </a:ext>
            </a:extLst>
          </p:cNvPr>
          <p:cNvSpPr>
            <a:spLocks noGrp="1"/>
          </p:cNvSpPr>
          <p:nvPr>
            <p:ph type="sldNum" sz="quarter" idx="12"/>
          </p:nvPr>
        </p:nvSpPr>
        <p:spPr/>
        <p:txBody>
          <a:bodyPr/>
          <a:lstStyle/>
          <a:p>
            <a:fld id="{40D53339-2C34-40FB-BD0F-C2A3E6780382}" type="slidenum">
              <a:rPr lang="en-US" smtClean="0"/>
              <a:t>‹#›</a:t>
            </a:fld>
            <a:endParaRPr lang="en-US"/>
          </a:p>
        </p:txBody>
      </p:sp>
    </p:spTree>
    <p:extLst>
      <p:ext uri="{BB962C8B-B14F-4D97-AF65-F5344CB8AC3E}">
        <p14:creationId xmlns:p14="http://schemas.microsoft.com/office/powerpoint/2010/main" val="2703136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16E82-8A6F-C964-6459-00957BDB05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A551C1-DB6C-8441-253A-59ABE7A0B3FD}"/>
              </a:ext>
            </a:extLst>
          </p:cNvPr>
          <p:cNvSpPr>
            <a:spLocks noGrp="1"/>
          </p:cNvSpPr>
          <p:nvPr>
            <p:ph type="dt" sz="half" idx="10"/>
          </p:nvPr>
        </p:nvSpPr>
        <p:spPr/>
        <p:txBody>
          <a:bodyPr/>
          <a:lstStyle/>
          <a:p>
            <a:fld id="{DEE67FF6-B72B-4F05-ABDF-629CF1E67124}" type="datetimeFigureOut">
              <a:rPr lang="en-US" smtClean="0"/>
              <a:t>3/25/2024</a:t>
            </a:fld>
            <a:endParaRPr lang="en-US"/>
          </a:p>
        </p:txBody>
      </p:sp>
      <p:sp>
        <p:nvSpPr>
          <p:cNvPr id="4" name="Footer Placeholder 3">
            <a:extLst>
              <a:ext uri="{FF2B5EF4-FFF2-40B4-BE49-F238E27FC236}">
                <a16:creationId xmlns:a16="http://schemas.microsoft.com/office/drawing/2014/main" id="{51E68C48-6626-77FA-D851-0BB057EF12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89A4B7-D0A7-9701-197F-7B84963E8235}"/>
              </a:ext>
            </a:extLst>
          </p:cNvPr>
          <p:cNvSpPr>
            <a:spLocks noGrp="1"/>
          </p:cNvSpPr>
          <p:nvPr>
            <p:ph type="sldNum" sz="quarter" idx="12"/>
          </p:nvPr>
        </p:nvSpPr>
        <p:spPr/>
        <p:txBody>
          <a:bodyPr/>
          <a:lstStyle/>
          <a:p>
            <a:fld id="{40D53339-2C34-40FB-BD0F-C2A3E6780382}" type="slidenum">
              <a:rPr lang="en-US" smtClean="0"/>
              <a:t>‹#›</a:t>
            </a:fld>
            <a:endParaRPr lang="en-US"/>
          </a:p>
        </p:txBody>
      </p:sp>
    </p:spTree>
    <p:extLst>
      <p:ext uri="{BB962C8B-B14F-4D97-AF65-F5344CB8AC3E}">
        <p14:creationId xmlns:p14="http://schemas.microsoft.com/office/powerpoint/2010/main" val="1063644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E20B79-8674-2B15-FEA5-C9B5A0EABB1E}"/>
              </a:ext>
            </a:extLst>
          </p:cNvPr>
          <p:cNvSpPr>
            <a:spLocks noGrp="1"/>
          </p:cNvSpPr>
          <p:nvPr>
            <p:ph type="dt" sz="half" idx="10"/>
          </p:nvPr>
        </p:nvSpPr>
        <p:spPr/>
        <p:txBody>
          <a:bodyPr/>
          <a:lstStyle/>
          <a:p>
            <a:fld id="{DEE67FF6-B72B-4F05-ABDF-629CF1E67124}" type="datetimeFigureOut">
              <a:rPr lang="en-US" smtClean="0"/>
              <a:t>3/25/2024</a:t>
            </a:fld>
            <a:endParaRPr lang="en-US"/>
          </a:p>
        </p:txBody>
      </p:sp>
      <p:sp>
        <p:nvSpPr>
          <p:cNvPr id="3" name="Footer Placeholder 2">
            <a:extLst>
              <a:ext uri="{FF2B5EF4-FFF2-40B4-BE49-F238E27FC236}">
                <a16:creationId xmlns:a16="http://schemas.microsoft.com/office/drawing/2014/main" id="{22F7C6AF-FDC4-3EDC-A43D-003315DCBD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2FAAB8-9EF7-F099-96A3-E85CB23FC825}"/>
              </a:ext>
            </a:extLst>
          </p:cNvPr>
          <p:cNvSpPr>
            <a:spLocks noGrp="1"/>
          </p:cNvSpPr>
          <p:nvPr>
            <p:ph type="sldNum" sz="quarter" idx="12"/>
          </p:nvPr>
        </p:nvSpPr>
        <p:spPr/>
        <p:txBody>
          <a:bodyPr/>
          <a:lstStyle/>
          <a:p>
            <a:fld id="{40D53339-2C34-40FB-BD0F-C2A3E6780382}" type="slidenum">
              <a:rPr lang="en-US" smtClean="0"/>
              <a:t>‹#›</a:t>
            </a:fld>
            <a:endParaRPr lang="en-US"/>
          </a:p>
        </p:txBody>
      </p:sp>
    </p:spTree>
    <p:extLst>
      <p:ext uri="{BB962C8B-B14F-4D97-AF65-F5344CB8AC3E}">
        <p14:creationId xmlns:p14="http://schemas.microsoft.com/office/powerpoint/2010/main" val="216501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466FD-EA92-8D47-8B7A-517B560D2F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BD887A5-3226-0CA1-6F0C-7A027B5FCF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BFCBF0-291F-E6CE-C59F-9FFBA89F6E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C36FF0-51E3-072B-7976-E752DA781891}"/>
              </a:ext>
            </a:extLst>
          </p:cNvPr>
          <p:cNvSpPr>
            <a:spLocks noGrp="1"/>
          </p:cNvSpPr>
          <p:nvPr>
            <p:ph type="dt" sz="half" idx="10"/>
          </p:nvPr>
        </p:nvSpPr>
        <p:spPr/>
        <p:txBody>
          <a:bodyPr/>
          <a:lstStyle/>
          <a:p>
            <a:fld id="{DEE67FF6-B72B-4F05-ABDF-629CF1E67124}" type="datetimeFigureOut">
              <a:rPr lang="en-US" smtClean="0"/>
              <a:t>3/25/2024</a:t>
            </a:fld>
            <a:endParaRPr lang="en-US"/>
          </a:p>
        </p:txBody>
      </p:sp>
      <p:sp>
        <p:nvSpPr>
          <p:cNvPr id="6" name="Footer Placeholder 5">
            <a:extLst>
              <a:ext uri="{FF2B5EF4-FFF2-40B4-BE49-F238E27FC236}">
                <a16:creationId xmlns:a16="http://schemas.microsoft.com/office/drawing/2014/main" id="{86659525-EFB9-226E-A253-9440C5995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0E7B02-16D6-5464-33F2-A03C250F7D2A}"/>
              </a:ext>
            </a:extLst>
          </p:cNvPr>
          <p:cNvSpPr>
            <a:spLocks noGrp="1"/>
          </p:cNvSpPr>
          <p:nvPr>
            <p:ph type="sldNum" sz="quarter" idx="12"/>
          </p:nvPr>
        </p:nvSpPr>
        <p:spPr/>
        <p:txBody>
          <a:bodyPr/>
          <a:lstStyle/>
          <a:p>
            <a:fld id="{40D53339-2C34-40FB-BD0F-C2A3E6780382}" type="slidenum">
              <a:rPr lang="en-US" smtClean="0"/>
              <a:t>‹#›</a:t>
            </a:fld>
            <a:endParaRPr lang="en-US"/>
          </a:p>
        </p:txBody>
      </p:sp>
    </p:spTree>
    <p:extLst>
      <p:ext uri="{BB962C8B-B14F-4D97-AF65-F5344CB8AC3E}">
        <p14:creationId xmlns:p14="http://schemas.microsoft.com/office/powerpoint/2010/main" val="131110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30F29-7E3F-4B4A-9495-4553DBBAF8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EB7990-02D4-FEE6-2F50-80DD3B6664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285017-5482-F0A6-2338-4E1174E6BE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1A28A6-7B88-2082-BAE6-EA0B66AD4369}"/>
              </a:ext>
            </a:extLst>
          </p:cNvPr>
          <p:cNvSpPr>
            <a:spLocks noGrp="1"/>
          </p:cNvSpPr>
          <p:nvPr>
            <p:ph type="dt" sz="half" idx="10"/>
          </p:nvPr>
        </p:nvSpPr>
        <p:spPr/>
        <p:txBody>
          <a:bodyPr/>
          <a:lstStyle/>
          <a:p>
            <a:fld id="{DEE67FF6-B72B-4F05-ABDF-629CF1E67124}" type="datetimeFigureOut">
              <a:rPr lang="en-US" smtClean="0"/>
              <a:t>3/25/2024</a:t>
            </a:fld>
            <a:endParaRPr lang="en-US"/>
          </a:p>
        </p:txBody>
      </p:sp>
      <p:sp>
        <p:nvSpPr>
          <p:cNvPr id="6" name="Footer Placeholder 5">
            <a:extLst>
              <a:ext uri="{FF2B5EF4-FFF2-40B4-BE49-F238E27FC236}">
                <a16:creationId xmlns:a16="http://schemas.microsoft.com/office/drawing/2014/main" id="{74B83426-9E90-E6D0-6D89-55A3D8237C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7F25E4-E1EC-2A0C-F439-5F5C6831F344}"/>
              </a:ext>
            </a:extLst>
          </p:cNvPr>
          <p:cNvSpPr>
            <a:spLocks noGrp="1"/>
          </p:cNvSpPr>
          <p:nvPr>
            <p:ph type="sldNum" sz="quarter" idx="12"/>
          </p:nvPr>
        </p:nvSpPr>
        <p:spPr/>
        <p:txBody>
          <a:bodyPr/>
          <a:lstStyle/>
          <a:p>
            <a:fld id="{40D53339-2C34-40FB-BD0F-C2A3E6780382}" type="slidenum">
              <a:rPr lang="en-US" smtClean="0"/>
              <a:t>‹#›</a:t>
            </a:fld>
            <a:endParaRPr lang="en-US"/>
          </a:p>
        </p:txBody>
      </p:sp>
    </p:spTree>
    <p:extLst>
      <p:ext uri="{BB962C8B-B14F-4D97-AF65-F5344CB8AC3E}">
        <p14:creationId xmlns:p14="http://schemas.microsoft.com/office/powerpoint/2010/main" val="2452267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9F85A-E186-9D6F-1132-2EF21C052C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3103E9-4625-E430-AC5D-9F8947E692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805613-E929-5630-8164-F344858751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EE67FF6-B72B-4F05-ABDF-629CF1E67124}" type="datetimeFigureOut">
              <a:rPr lang="en-US" smtClean="0"/>
              <a:t>3/25/2024</a:t>
            </a:fld>
            <a:endParaRPr lang="en-US"/>
          </a:p>
        </p:txBody>
      </p:sp>
      <p:sp>
        <p:nvSpPr>
          <p:cNvPr id="5" name="Footer Placeholder 4">
            <a:extLst>
              <a:ext uri="{FF2B5EF4-FFF2-40B4-BE49-F238E27FC236}">
                <a16:creationId xmlns:a16="http://schemas.microsoft.com/office/drawing/2014/main" id="{4EE622D2-BEBE-936A-0B87-E020BB59AF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59DA0C5-85F7-DB8C-7CFD-676DBB25B1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0D53339-2C34-40FB-BD0F-C2A3E6780382}" type="slidenum">
              <a:rPr lang="en-US" smtClean="0"/>
              <a:t>‹#›</a:t>
            </a:fld>
            <a:endParaRPr lang="en-US"/>
          </a:p>
        </p:txBody>
      </p:sp>
    </p:spTree>
    <p:extLst>
      <p:ext uri="{BB962C8B-B14F-4D97-AF65-F5344CB8AC3E}">
        <p14:creationId xmlns:p14="http://schemas.microsoft.com/office/powerpoint/2010/main" val="2631782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vents.american-tradeshow.com/hubzone24" TargetMode="External"/><Relationship Id="rId2" Type="http://schemas.openxmlformats.org/officeDocument/2006/relationships/hyperlink" Target="https://hubzonecouncil.org/2024-National-HUBZone-Conference" TargetMode="External"/><Relationship Id="rId1" Type="http://schemas.openxmlformats.org/officeDocument/2006/relationships/slideLayout" Target="../slideLayouts/slideLayout2.xml"/><Relationship Id="rId4" Type="http://schemas.openxmlformats.org/officeDocument/2006/relationships/hyperlink" Target="https://book.passkey.com/e/50754564"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arge brick building with columns&#10;&#10;Description automatically generated">
            <a:extLst>
              <a:ext uri="{FF2B5EF4-FFF2-40B4-BE49-F238E27FC236}">
                <a16:creationId xmlns:a16="http://schemas.microsoft.com/office/drawing/2014/main" id="{72E0D2F7-6FFF-3017-E128-554E2BD52D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8022"/>
            <a:ext cx="12192000" cy="4762500"/>
          </a:xfrm>
          <a:prstGeom prst="rect">
            <a:avLst/>
          </a:prstGeom>
        </p:spPr>
      </p:pic>
      <p:sp>
        <p:nvSpPr>
          <p:cNvPr id="6" name="Rectangle 5">
            <a:extLst>
              <a:ext uri="{FF2B5EF4-FFF2-40B4-BE49-F238E27FC236}">
                <a16:creationId xmlns:a16="http://schemas.microsoft.com/office/drawing/2014/main" id="{0AF794A6-F937-7C30-D7D0-364F391837CB}"/>
              </a:ext>
            </a:extLst>
          </p:cNvPr>
          <p:cNvSpPr/>
          <p:nvPr/>
        </p:nvSpPr>
        <p:spPr>
          <a:xfrm>
            <a:off x="0" y="5934974"/>
            <a:ext cx="12192000" cy="923026"/>
          </a:xfrm>
          <a:prstGeom prst="rect">
            <a:avLst/>
          </a:prstGeom>
          <a:solidFill>
            <a:srgbClr val="C016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C9E379D-4B8E-003C-7AE6-81BC655E1843}"/>
              </a:ext>
            </a:extLst>
          </p:cNvPr>
          <p:cNvSpPr txBox="1"/>
          <p:nvPr/>
        </p:nvSpPr>
        <p:spPr>
          <a:xfrm>
            <a:off x="795067" y="6086035"/>
            <a:ext cx="10601865" cy="707886"/>
          </a:xfrm>
          <a:prstGeom prst="rect">
            <a:avLst/>
          </a:prstGeom>
          <a:noFill/>
        </p:spPr>
        <p:txBody>
          <a:bodyPr wrap="square" rtlCol="0">
            <a:spAutoFit/>
          </a:bodyPr>
          <a:lstStyle/>
          <a:p>
            <a:pPr algn="ctr"/>
            <a:r>
              <a:rPr lang="en-US" sz="4000" b="1" dirty="0">
                <a:solidFill>
                  <a:schemeClr val="bg1"/>
                </a:solidFill>
              </a:rPr>
              <a:t>HUBZone Contractors National Council</a:t>
            </a:r>
          </a:p>
        </p:txBody>
      </p:sp>
    </p:spTree>
    <p:extLst>
      <p:ext uri="{BB962C8B-B14F-4D97-AF65-F5344CB8AC3E}">
        <p14:creationId xmlns:p14="http://schemas.microsoft.com/office/powerpoint/2010/main" val="3288959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EC3EF-0BB8-5F32-9248-FF63FBF9A566}"/>
              </a:ext>
            </a:extLst>
          </p:cNvPr>
          <p:cNvSpPr>
            <a:spLocks noGrp="1"/>
          </p:cNvSpPr>
          <p:nvPr>
            <p:ph type="title"/>
          </p:nvPr>
        </p:nvSpPr>
        <p:spPr/>
        <p:txBody>
          <a:bodyPr/>
          <a:lstStyle/>
          <a:p>
            <a:r>
              <a:rPr lang="en-US" sz="4400" b="1" dirty="0">
                <a:solidFill>
                  <a:srgbClr val="002060"/>
                </a:solidFill>
                <a:latin typeface="Arial Black" panose="020B0A04020102020204" pitchFamily="34" charset="0"/>
              </a:rPr>
              <a:t>HASHTAGS &amp; HANDLES</a:t>
            </a:r>
            <a:endParaRPr lang="en-US" dirty="0"/>
          </a:p>
        </p:txBody>
      </p:sp>
      <p:sp>
        <p:nvSpPr>
          <p:cNvPr id="3" name="Content Placeholder 2">
            <a:extLst>
              <a:ext uri="{FF2B5EF4-FFF2-40B4-BE49-F238E27FC236}">
                <a16:creationId xmlns:a16="http://schemas.microsoft.com/office/drawing/2014/main" id="{E01BF519-36C5-9DE8-7C48-F8CD0CC38917}"/>
              </a:ext>
            </a:extLst>
          </p:cNvPr>
          <p:cNvSpPr>
            <a:spLocks noGrp="1"/>
          </p:cNvSpPr>
          <p:nvPr>
            <p:ph idx="1"/>
          </p:nvPr>
        </p:nvSpPr>
        <p:spPr>
          <a:xfrm>
            <a:off x="838199" y="1637162"/>
            <a:ext cx="10515600" cy="4351338"/>
          </a:xfrm>
        </p:spPr>
        <p:txBody>
          <a:bodyPr>
            <a:normAutofit fontScale="92500" lnSpcReduction="10000"/>
          </a:bodyPr>
          <a:lstStyle/>
          <a:p>
            <a:r>
              <a:rPr lang="en-US" dirty="0">
                <a:solidFill>
                  <a:srgbClr val="002060"/>
                </a:solidFill>
              </a:rPr>
              <a:t>Join the conversation and amplify your message with our official event hashtags: </a:t>
            </a:r>
          </a:p>
          <a:p>
            <a:pPr lvl="1"/>
            <a:r>
              <a:rPr lang="en-US" sz="3000" dirty="0">
                <a:solidFill>
                  <a:srgbClr val="C01626"/>
                </a:solidFill>
              </a:rPr>
              <a:t>#HZConf24</a:t>
            </a:r>
          </a:p>
          <a:p>
            <a:pPr lvl="1"/>
            <a:r>
              <a:rPr lang="en-US" sz="3000" dirty="0">
                <a:solidFill>
                  <a:srgbClr val="C01626"/>
                </a:solidFill>
              </a:rPr>
              <a:t>#HUBZoneConf24</a:t>
            </a:r>
          </a:p>
          <a:p>
            <a:r>
              <a:rPr lang="en-US" dirty="0">
                <a:solidFill>
                  <a:srgbClr val="002060"/>
                </a:solidFill>
              </a:rPr>
              <a:t>Connect with us on social media and stay up-to-date with all the latest conference news and updates:</a:t>
            </a:r>
          </a:p>
          <a:p>
            <a:pPr lvl="1"/>
            <a:r>
              <a:rPr lang="en-US" sz="2800" dirty="0">
                <a:solidFill>
                  <a:srgbClr val="C01626"/>
                </a:solidFill>
              </a:rPr>
              <a:t>Facebook: @ HUBZone Contractors National Council</a:t>
            </a:r>
          </a:p>
          <a:p>
            <a:pPr lvl="1"/>
            <a:r>
              <a:rPr lang="en-US" sz="2800" dirty="0">
                <a:solidFill>
                  <a:srgbClr val="C01626"/>
                </a:solidFill>
              </a:rPr>
              <a:t>    Twitter/X: @HUBZoneCouncil</a:t>
            </a:r>
          </a:p>
          <a:p>
            <a:pPr lvl="1"/>
            <a:r>
              <a:rPr lang="en-US" sz="2800" dirty="0">
                <a:solidFill>
                  <a:srgbClr val="C01626"/>
                </a:solidFill>
              </a:rPr>
              <a:t>    Instagram: @ </a:t>
            </a:r>
            <a:r>
              <a:rPr lang="en-US" sz="2800" dirty="0" err="1">
                <a:solidFill>
                  <a:srgbClr val="C01626"/>
                </a:solidFill>
              </a:rPr>
              <a:t>hubzone_council</a:t>
            </a:r>
            <a:endParaRPr lang="en-US" sz="2800" dirty="0">
              <a:solidFill>
                <a:srgbClr val="C01626"/>
              </a:solidFill>
            </a:endParaRPr>
          </a:p>
          <a:p>
            <a:pPr lvl="1"/>
            <a:r>
              <a:rPr lang="en-US" sz="2800" dirty="0">
                <a:solidFill>
                  <a:srgbClr val="C01626"/>
                </a:solidFill>
              </a:rPr>
              <a:t>    LinkedIn: @ HUBZone Contractors National Council and @Michelle Burnett</a:t>
            </a:r>
          </a:p>
          <a:p>
            <a:pPr lvl="1"/>
            <a:endParaRPr lang="en-US" sz="2800" dirty="0">
              <a:solidFill>
                <a:srgbClr val="C01626"/>
              </a:solidFill>
            </a:endParaRPr>
          </a:p>
        </p:txBody>
      </p:sp>
      <p:sp>
        <p:nvSpPr>
          <p:cNvPr id="8" name="Rectangle 7">
            <a:extLst>
              <a:ext uri="{FF2B5EF4-FFF2-40B4-BE49-F238E27FC236}">
                <a16:creationId xmlns:a16="http://schemas.microsoft.com/office/drawing/2014/main" id="{1F6460BA-36AE-68FD-9C0A-2651AD9B8D74}"/>
              </a:ext>
            </a:extLst>
          </p:cNvPr>
          <p:cNvSpPr/>
          <p:nvPr/>
        </p:nvSpPr>
        <p:spPr>
          <a:xfrm>
            <a:off x="0" y="5934974"/>
            <a:ext cx="12192000" cy="923026"/>
          </a:xfrm>
          <a:prstGeom prst="rect">
            <a:avLst/>
          </a:prstGeom>
          <a:solidFill>
            <a:srgbClr val="C016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F001C6C-6FCA-04B6-11AB-67ADFDFE5E89}"/>
              </a:ext>
            </a:extLst>
          </p:cNvPr>
          <p:cNvSpPr txBox="1"/>
          <p:nvPr/>
        </p:nvSpPr>
        <p:spPr>
          <a:xfrm>
            <a:off x="795067" y="6086035"/>
            <a:ext cx="10601865" cy="707886"/>
          </a:xfrm>
          <a:prstGeom prst="rect">
            <a:avLst/>
          </a:prstGeom>
          <a:noFill/>
        </p:spPr>
        <p:txBody>
          <a:bodyPr wrap="square" rtlCol="0">
            <a:spAutoFit/>
          </a:bodyPr>
          <a:lstStyle/>
          <a:p>
            <a:pPr algn="ctr"/>
            <a:r>
              <a:rPr lang="en-US" sz="4000" b="1" dirty="0">
                <a:solidFill>
                  <a:schemeClr val="bg1"/>
                </a:solidFill>
              </a:rPr>
              <a:t>HUBZone Contractors National Council</a:t>
            </a:r>
          </a:p>
        </p:txBody>
      </p:sp>
    </p:spTree>
    <p:extLst>
      <p:ext uri="{BB962C8B-B14F-4D97-AF65-F5344CB8AC3E}">
        <p14:creationId xmlns:p14="http://schemas.microsoft.com/office/powerpoint/2010/main" val="3628861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EC3EF-0BB8-5F32-9248-FF63FBF9A566}"/>
              </a:ext>
            </a:extLst>
          </p:cNvPr>
          <p:cNvSpPr>
            <a:spLocks noGrp="1"/>
          </p:cNvSpPr>
          <p:nvPr>
            <p:ph type="title"/>
          </p:nvPr>
        </p:nvSpPr>
        <p:spPr/>
        <p:txBody>
          <a:bodyPr/>
          <a:lstStyle/>
          <a:p>
            <a:r>
              <a:rPr lang="en-US" sz="4400" b="1" dirty="0">
                <a:solidFill>
                  <a:srgbClr val="002060"/>
                </a:solidFill>
                <a:latin typeface="Arial Black" panose="020B0A04020102020204" pitchFamily="34" charset="0"/>
              </a:rPr>
              <a:t>CAPTIONS</a:t>
            </a:r>
            <a:endParaRPr lang="en-US" dirty="0"/>
          </a:p>
        </p:txBody>
      </p:sp>
      <p:sp>
        <p:nvSpPr>
          <p:cNvPr id="3" name="Content Placeholder 2">
            <a:extLst>
              <a:ext uri="{FF2B5EF4-FFF2-40B4-BE49-F238E27FC236}">
                <a16:creationId xmlns:a16="http://schemas.microsoft.com/office/drawing/2014/main" id="{E01BF519-36C5-9DE8-7C48-F8CD0CC38917}"/>
              </a:ext>
            </a:extLst>
          </p:cNvPr>
          <p:cNvSpPr>
            <a:spLocks noGrp="1"/>
          </p:cNvSpPr>
          <p:nvPr>
            <p:ph idx="1"/>
          </p:nvPr>
        </p:nvSpPr>
        <p:spPr>
          <a:xfrm>
            <a:off x="838199" y="1583636"/>
            <a:ext cx="10515600" cy="4351338"/>
          </a:xfrm>
        </p:spPr>
        <p:txBody>
          <a:bodyPr>
            <a:normAutofit lnSpcReduction="10000"/>
          </a:bodyPr>
          <a:lstStyle/>
          <a:p>
            <a:r>
              <a:rPr lang="en-US" dirty="0">
                <a:solidFill>
                  <a:srgbClr val="002060"/>
                </a:solidFill>
              </a:rPr>
              <a:t>Need some inspiration for your social media posts? Check out our collection of catchy captions and watch your engagement soar:</a:t>
            </a:r>
          </a:p>
          <a:p>
            <a:pPr lvl="1"/>
            <a:r>
              <a:rPr lang="en-US" sz="2200" dirty="0">
                <a:solidFill>
                  <a:srgbClr val="C01626"/>
                </a:solidFill>
              </a:rPr>
              <a:t>“Join [company name] at the 2024 </a:t>
            </a:r>
            <a:r>
              <a:rPr lang="en-US" sz="2200" dirty="0" err="1">
                <a:solidFill>
                  <a:srgbClr val="C01626"/>
                </a:solidFill>
              </a:rPr>
              <a:t>NationalHUBZone</a:t>
            </a:r>
            <a:r>
              <a:rPr lang="en-US" sz="2200" dirty="0">
                <a:solidFill>
                  <a:srgbClr val="C01626"/>
                </a:solidFill>
              </a:rPr>
              <a:t> Conference, happening July 23 through the 25th. Discover insightful educational sessions, valuable networking opportunities, and essential resources for small businesses. Visit us in the exhibit hall at Booth [booth number]. Learn more at [link]. #HZConf24 #HUBZoneConf24 </a:t>
            </a:r>
          </a:p>
          <a:p>
            <a:pPr lvl="1"/>
            <a:r>
              <a:rPr lang="en-US" sz="2200" dirty="0">
                <a:solidFill>
                  <a:srgbClr val="C01626"/>
                </a:solidFill>
              </a:rPr>
              <a:t>"Honored to be speaking at the #HUBZoneConference and sharing insights on entrepreneurship in underserved communities. #HUBZoneConf24 "</a:t>
            </a:r>
          </a:p>
          <a:p>
            <a:pPr lvl="1"/>
            <a:r>
              <a:rPr lang="en-US" sz="2200" dirty="0">
                <a:solidFill>
                  <a:srgbClr val="C01626"/>
                </a:solidFill>
              </a:rPr>
              <a:t>“Thrilled about the upcoming 2024 National HUBZone Conference in July! Looking forward to a myriad of networking opportunities, enriching training/ workshops, two full days of fruitful matchmaking, and so much more. Learn more at [Link]. #HZConf24 #HUBZoneConf24 ”</a:t>
            </a:r>
          </a:p>
        </p:txBody>
      </p:sp>
      <p:sp>
        <p:nvSpPr>
          <p:cNvPr id="8" name="Rectangle 7">
            <a:extLst>
              <a:ext uri="{FF2B5EF4-FFF2-40B4-BE49-F238E27FC236}">
                <a16:creationId xmlns:a16="http://schemas.microsoft.com/office/drawing/2014/main" id="{1F6460BA-36AE-68FD-9C0A-2651AD9B8D74}"/>
              </a:ext>
            </a:extLst>
          </p:cNvPr>
          <p:cNvSpPr/>
          <p:nvPr/>
        </p:nvSpPr>
        <p:spPr>
          <a:xfrm>
            <a:off x="0" y="5934974"/>
            <a:ext cx="12192000" cy="923026"/>
          </a:xfrm>
          <a:prstGeom prst="rect">
            <a:avLst/>
          </a:prstGeom>
          <a:solidFill>
            <a:srgbClr val="C016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F001C6C-6FCA-04B6-11AB-67ADFDFE5E89}"/>
              </a:ext>
            </a:extLst>
          </p:cNvPr>
          <p:cNvSpPr txBox="1"/>
          <p:nvPr/>
        </p:nvSpPr>
        <p:spPr>
          <a:xfrm>
            <a:off x="795067" y="6086035"/>
            <a:ext cx="10601865" cy="707886"/>
          </a:xfrm>
          <a:prstGeom prst="rect">
            <a:avLst/>
          </a:prstGeom>
          <a:noFill/>
        </p:spPr>
        <p:txBody>
          <a:bodyPr wrap="square" rtlCol="0">
            <a:spAutoFit/>
          </a:bodyPr>
          <a:lstStyle/>
          <a:p>
            <a:pPr algn="ctr"/>
            <a:r>
              <a:rPr lang="en-US" sz="4000" b="1" dirty="0">
                <a:solidFill>
                  <a:schemeClr val="bg1"/>
                </a:solidFill>
              </a:rPr>
              <a:t>HUBZone Contractors National Council</a:t>
            </a:r>
          </a:p>
        </p:txBody>
      </p:sp>
    </p:spTree>
    <p:extLst>
      <p:ext uri="{BB962C8B-B14F-4D97-AF65-F5344CB8AC3E}">
        <p14:creationId xmlns:p14="http://schemas.microsoft.com/office/powerpoint/2010/main" val="2520753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EC3EF-0BB8-5F32-9248-FF63FBF9A566}"/>
              </a:ext>
            </a:extLst>
          </p:cNvPr>
          <p:cNvSpPr>
            <a:spLocks noGrp="1"/>
          </p:cNvSpPr>
          <p:nvPr>
            <p:ph type="title"/>
          </p:nvPr>
        </p:nvSpPr>
        <p:spPr/>
        <p:txBody>
          <a:bodyPr/>
          <a:lstStyle/>
          <a:p>
            <a:r>
              <a:rPr lang="en-US" b="1" dirty="0">
                <a:solidFill>
                  <a:srgbClr val="002060"/>
                </a:solidFill>
                <a:latin typeface="Arial Black" panose="020B0A04020102020204" pitchFamily="34" charset="0"/>
              </a:rPr>
              <a:t>IMPORTANT LINKS</a:t>
            </a:r>
            <a:endParaRPr lang="en-US" dirty="0"/>
          </a:p>
        </p:txBody>
      </p:sp>
      <p:sp>
        <p:nvSpPr>
          <p:cNvPr id="3" name="Content Placeholder 2">
            <a:extLst>
              <a:ext uri="{FF2B5EF4-FFF2-40B4-BE49-F238E27FC236}">
                <a16:creationId xmlns:a16="http://schemas.microsoft.com/office/drawing/2014/main" id="{E01BF519-36C5-9DE8-7C48-F8CD0CC38917}"/>
              </a:ext>
            </a:extLst>
          </p:cNvPr>
          <p:cNvSpPr>
            <a:spLocks noGrp="1"/>
          </p:cNvSpPr>
          <p:nvPr>
            <p:ph idx="1"/>
          </p:nvPr>
        </p:nvSpPr>
        <p:spPr>
          <a:xfrm>
            <a:off x="838199" y="1583636"/>
            <a:ext cx="10515600" cy="4351338"/>
          </a:xfrm>
        </p:spPr>
        <p:txBody>
          <a:bodyPr>
            <a:normAutofit/>
          </a:bodyPr>
          <a:lstStyle/>
          <a:p>
            <a:r>
              <a:rPr lang="en-US" dirty="0">
                <a:solidFill>
                  <a:srgbClr val="002060"/>
                </a:solidFill>
              </a:rPr>
              <a:t>Conference Website:</a:t>
            </a:r>
          </a:p>
          <a:p>
            <a:pPr lvl="1"/>
            <a:r>
              <a:rPr lang="en-US" sz="2200" dirty="0">
                <a:solidFill>
                  <a:srgbClr val="C01626"/>
                </a:solidFill>
                <a:hlinkClick r:id="rId2"/>
              </a:rPr>
              <a:t>https://hubzonecouncil.org/2024-National-HUBZone-Conference</a:t>
            </a:r>
            <a:endParaRPr lang="en-US" sz="2200" dirty="0">
              <a:solidFill>
                <a:srgbClr val="C01626"/>
              </a:solidFill>
            </a:endParaRPr>
          </a:p>
          <a:p>
            <a:r>
              <a:rPr lang="en-US" dirty="0">
                <a:solidFill>
                  <a:srgbClr val="002060"/>
                </a:solidFill>
              </a:rPr>
              <a:t>Registration:</a:t>
            </a:r>
          </a:p>
          <a:p>
            <a:pPr lvl="1"/>
            <a:r>
              <a:rPr lang="en-US" sz="2200" dirty="0">
                <a:solidFill>
                  <a:srgbClr val="C01626"/>
                </a:solidFill>
                <a:hlinkClick r:id="rId3"/>
              </a:rPr>
              <a:t>https://events.american-tradeshow.com/hubzone24</a:t>
            </a:r>
            <a:endParaRPr lang="en-US" sz="2200" dirty="0">
              <a:solidFill>
                <a:srgbClr val="C01626"/>
              </a:solidFill>
            </a:endParaRPr>
          </a:p>
          <a:p>
            <a:r>
              <a:rPr lang="en-US" dirty="0">
                <a:solidFill>
                  <a:srgbClr val="002060"/>
                </a:solidFill>
              </a:rPr>
              <a:t>Room Block:</a:t>
            </a:r>
          </a:p>
          <a:p>
            <a:pPr lvl="1"/>
            <a:r>
              <a:rPr lang="en-US" sz="2200" dirty="0">
                <a:solidFill>
                  <a:srgbClr val="C01626"/>
                </a:solidFill>
                <a:hlinkClick r:id="rId4"/>
              </a:rPr>
              <a:t>https://book.passkey.com/e/50754564</a:t>
            </a:r>
            <a:endParaRPr lang="en-US" sz="2200" dirty="0">
              <a:solidFill>
                <a:srgbClr val="C01626"/>
              </a:solidFill>
            </a:endParaRPr>
          </a:p>
        </p:txBody>
      </p:sp>
      <p:sp>
        <p:nvSpPr>
          <p:cNvPr id="8" name="Rectangle 7">
            <a:extLst>
              <a:ext uri="{FF2B5EF4-FFF2-40B4-BE49-F238E27FC236}">
                <a16:creationId xmlns:a16="http://schemas.microsoft.com/office/drawing/2014/main" id="{1F6460BA-36AE-68FD-9C0A-2651AD9B8D74}"/>
              </a:ext>
            </a:extLst>
          </p:cNvPr>
          <p:cNvSpPr/>
          <p:nvPr/>
        </p:nvSpPr>
        <p:spPr>
          <a:xfrm>
            <a:off x="0" y="5934974"/>
            <a:ext cx="12192000" cy="923026"/>
          </a:xfrm>
          <a:prstGeom prst="rect">
            <a:avLst/>
          </a:prstGeom>
          <a:solidFill>
            <a:srgbClr val="C016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F001C6C-6FCA-04B6-11AB-67ADFDFE5E89}"/>
              </a:ext>
            </a:extLst>
          </p:cNvPr>
          <p:cNvSpPr txBox="1"/>
          <p:nvPr/>
        </p:nvSpPr>
        <p:spPr>
          <a:xfrm>
            <a:off x="795067" y="6086035"/>
            <a:ext cx="10601865" cy="707886"/>
          </a:xfrm>
          <a:prstGeom prst="rect">
            <a:avLst/>
          </a:prstGeom>
          <a:noFill/>
        </p:spPr>
        <p:txBody>
          <a:bodyPr wrap="square" rtlCol="0">
            <a:spAutoFit/>
          </a:bodyPr>
          <a:lstStyle/>
          <a:p>
            <a:pPr algn="ctr"/>
            <a:r>
              <a:rPr lang="en-US" sz="4000" b="1" dirty="0">
                <a:solidFill>
                  <a:schemeClr val="bg1"/>
                </a:solidFill>
              </a:rPr>
              <a:t>HUBZone Contractors National Council</a:t>
            </a:r>
          </a:p>
        </p:txBody>
      </p:sp>
    </p:spTree>
    <p:extLst>
      <p:ext uri="{BB962C8B-B14F-4D97-AF65-F5344CB8AC3E}">
        <p14:creationId xmlns:p14="http://schemas.microsoft.com/office/powerpoint/2010/main" val="2448217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EC3EF-0BB8-5F32-9248-FF63FBF9A566}"/>
              </a:ext>
            </a:extLst>
          </p:cNvPr>
          <p:cNvSpPr>
            <a:spLocks noGrp="1"/>
          </p:cNvSpPr>
          <p:nvPr>
            <p:ph type="title"/>
          </p:nvPr>
        </p:nvSpPr>
        <p:spPr/>
        <p:txBody>
          <a:bodyPr/>
          <a:lstStyle/>
          <a:p>
            <a:r>
              <a:rPr lang="en-US" b="1" dirty="0">
                <a:solidFill>
                  <a:srgbClr val="002060"/>
                </a:solidFill>
                <a:latin typeface="Arial Black" panose="020B0A04020102020204" pitchFamily="34" charset="0"/>
              </a:rPr>
              <a:t>CONTACT US</a:t>
            </a:r>
            <a:endParaRPr lang="en-US" dirty="0"/>
          </a:p>
        </p:txBody>
      </p:sp>
      <p:sp>
        <p:nvSpPr>
          <p:cNvPr id="3" name="Content Placeholder 2">
            <a:extLst>
              <a:ext uri="{FF2B5EF4-FFF2-40B4-BE49-F238E27FC236}">
                <a16:creationId xmlns:a16="http://schemas.microsoft.com/office/drawing/2014/main" id="{E01BF519-36C5-9DE8-7C48-F8CD0CC38917}"/>
              </a:ext>
            </a:extLst>
          </p:cNvPr>
          <p:cNvSpPr>
            <a:spLocks noGrp="1"/>
          </p:cNvSpPr>
          <p:nvPr>
            <p:ph idx="1"/>
          </p:nvPr>
        </p:nvSpPr>
        <p:spPr>
          <a:xfrm>
            <a:off x="838199" y="1583636"/>
            <a:ext cx="10515600" cy="4351338"/>
          </a:xfrm>
        </p:spPr>
        <p:txBody>
          <a:bodyPr>
            <a:normAutofit/>
          </a:bodyPr>
          <a:lstStyle/>
          <a:p>
            <a:r>
              <a:rPr lang="en-US" dirty="0">
                <a:solidFill>
                  <a:srgbClr val="002060"/>
                </a:solidFill>
              </a:rPr>
              <a:t>If you have any questions or concerns, feel free to email us at:</a:t>
            </a:r>
          </a:p>
          <a:p>
            <a:pPr lvl="1"/>
            <a:r>
              <a:rPr lang="en-US" sz="2200" dirty="0">
                <a:solidFill>
                  <a:srgbClr val="C01626"/>
                </a:solidFill>
              </a:rPr>
              <a:t>events@hubzonecouncil.org</a:t>
            </a:r>
          </a:p>
        </p:txBody>
      </p:sp>
      <p:sp>
        <p:nvSpPr>
          <p:cNvPr id="8" name="Rectangle 7">
            <a:extLst>
              <a:ext uri="{FF2B5EF4-FFF2-40B4-BE49-F238E27FC236}">
                <a16:creationId xmlns:a16="http://schemas.microsoft.com/office/drawing/2014/main" id="{1F6460BA-36AE-68FD-9C0A-2651AD9B8D74}"/>
              </a:ext>
            </a:extLst>
          </p:cNvPr>
          <p:cNvSpPr/>
          <p:nvPr/>
        </p:nvSpPr>
        <p:spPr>
          <a:xfrm>
            <a:off x="0" y="5934974"/>
            <a:ext cx="12192000" cy="923026"/>
          </a:xfrm>
          <a:prstGeom prst="rect">
            <a:avLst/>
          </a:prstGeom>
          <a:solidFill>
            <a:srgbClr val="C016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F001C6C-6FCA-04B6-11AB-67ADFDFE5E89}"/>
              </a:ext>
            </a:extLst>
          </p:cNvPr>
          <p:cNvSpPr txBox="1"/>
          <p:nvPr/>
        </p:nvSpPr>
        <p:spPr>
          <a:xfrm>
            <a:off x="795067" y="6086035"/>
            <a:ext cx="10601865" cy="707886"/>
          </a:xfrm>
          <a:prstGeom prst="rect">
            <a:avLst/>
          </a:prstGeom>
          <a:noFill/>
        </p:spPr>
        <p:txBody>
          <a:bodyPr wrap="square" rtlCol="0">
            <a:spAutoFit/>
          </a:bodyPr>
          <a:lstStyle/>
          <a:p>
            <a:pPr algn="ctr"/>
            <a:r>
              <a:rPr lang="en-US" sz="4000" b="1" dirty="0">
                <a:solidFill>
                  <a:schemeClr val="bg1"/>
                </a:solidFill>
              </a:rPr>
              <a:t>HUBZone Contractors National Council</a:t>
            </a:r>
          </a:p>
        </p:txBody>
      </p:sp>
      <p:pic>
        <p:nvPicPr>
          <p:cNvPr id="4" name="Picture 3" descr="A logo of a building&#10;&#10;Description automatically generated">
            <a:extLst>
              <a:ext uri="{FF2B5EF4-FFF2-40B4-BE49-F238E27FC236}">
                <a16:creationId xmlns:a16="http://schemas.microsoft.com/office/drawing/2014/main" id="{F93FC18C-79FC-58DA-D8B8-B20EDC8F7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4616" y="3085551"/>
            <a:ext cx="3022765" cy="2536326"/>
          </a:xfrm>
          <a:prstGeom prst="rect">
            <a:avLst/>
          </a:prstGeom>
        </p:spPr>
      </p:pic>
    </p:spTree>
    <p:extLst>
      <p:ext uri="{BB962C8B-B14F-4D97-AF65-F5344CB8AC3E}">
        <p14:creationId xmlns:p14="http://schemas.microsoft.com/office/powerpoint/2010/main" val="2828416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E3714-CEBD-EE4F-18E8-D8B12053EF8D}"/>
              </a:ext>
            </a:extLst>
          </p:cNvPr>
          <p:cNvSpPr>
            <a:spLocks noGrp="1"/>
          </p:cNvSpPr>
          <p:nvPr>
            <p:ph type="title"/>
          </p:nvPr>
        </p:nvSpPr>
        <p:spPr/>
        <p:txBody>
          <a:bodyPr/>
          <a:lstStyle/>
          <a:p>
            <a:r>
              <a:rPr lang="en-US" sz="4400" b="1" dirty="0">
                <a:solidFill>
                  <a:srgbClr val="002060"/>
                </a:solidFill>
                <a:latin typeface="Arial Black" panose="020B0A04020102020204" pitchFamily="34" charset="0"/>
              </a:rPr>
              <a:t>WELCOME</a:t>
            </a:r>
            <a:endParaRPr lang="en-US" dirty="0"/>
          </a:p>
        </p:txBody>
      </p:sp>
      <p:sp>
        <p:nvSpPr>
          <p:cNvPr id="3" name="Content Placeholder 2">
            <a:extLst>
              <a:ext uri="{FF2B5EF4-FFF2-40B4-BE49-F238E27FC236}">
                <a16:creationId xmlns:a16="http://schemas.microsoft.com/office/drawing/2014/main" id="{51CD3DAC-AF17-1748-BEAB-301770B4A583}"/>
              </a:ext>
            </a:extLst>
          </p:cNvPr>
          <p:cNvSpPr>
            <a:spLocks noGrp="1"/>
          </p:cNvSpPr>
          <p:nvPr>
            <p:ph idx="1"/>
          </p:nvPr>
        </p:nvSpPr>
        <p:spPr>
          <a:xfrm>
            <a:off x="838200" y="1517715"/>
            <a:ext cx="10515600" cy="4351338"/>
          </a:xfrm>
        </p:spPr>
        <p:txBody>
          <a:bodyPr/>
          <a:lstStyle/>
          <a:p>
            <a:r>
              <a:rPr lang="en-US" dirty="0"/>
              <a:t>Get ready to elevate your social media presence and showcase your excitement for the upcoming event. Whether you're an attendee, exhibitor, or speaker, this kit has everything you need to make a splash on social media and connect with the HUBZone community. Let's dive in! </a:t>
            </a:r>
          </a:p>
          <a:p>
            <a:r>
              <a:rPr lang="en-US" dirty="0"/>
              <a:t>The HUBZone Conference is the premier event for innovators, entrepreneurs, and leaders in the HUBZone community. From insightful panel discussions to dynamic networking opportunities, this conference is your gateway to success in the HUBZone world. Get ready to learn, connect, and thrive!</a:t>
            </a:r>
          </a:p>
        </p:txBody>
      </p:sp>
      <p:sp>
        <p:nvSpPr>
          <p:cNvPr id="6" name="Rectangle 5">
            <a:extLst>
              <a:ext uri="{FF2B5EF4-FFF2-40B4-BE49-F238E27FC236}">
                <a16:creationId xmlns:a16="http://schemas.microsoft.com/office/drawing/2014/main" id="{70E3912E-C6C4-D788-3200-51A1F6913685}"/>
              </a:ext>
            </a:extLst>
          </p:cNvPr>
          <p:cNvSpPr/>
          <p:nvPr/>
        </p:nvSpPr>
        <p:spPr>
          <a:xfrm>
            <a:off x="0" y="5934974"/>
            <a:ext cx="12192000" cy="923026"/>
          </a:xfrm>
          <a:prstGeom prst="rect">
            <a:avLst/>
          </a:prstGeom>
          <a:solidFill>
            <a:srgbClr val="C016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B99A9DD-14F6-10AC-039E-0DEBEBE8FB7A}"/>
              </a:ext>
            </a:extLst>
          </p:cNvPr>
          <p:cNvSpPr txBox="1"/>
          <p:nvPr/>
        </p:nvSpPr>
        <p:spPr>
          <a:xfrm>
            <a:off x="795067" y="6086035"/>
            <a:ext cx="10601865" cy="707886"/>
          </a:xfrm>
          <a:prstGeom prst="rect">
            <a:avLst/>
          </a:prstGeom>
          <a:noFill/>
        </p:spPr>
        <p:txBody>
          <a:bodyPr wrap="square" rtlCol="0">
            <a:spAutoFit/>
          </a:bodyPr>
          <a:lstStyle/>
          <a:p>
            <a:pPr algn="ctr"/>
            <a:r>
              <a:rPr lang="en-US" sz="4000" b="1" dirty="0">
                <a:solidFill>
                  <a:schemeClr val="bg1"/>
                </a:solidFill>
              </a:rPr>
              <a:t>HUBZone Contractors National Council</a:t>
            </a:r>
          </a:p>
        </p:txBody>
      </p:sp>
    </p:spTree>
    <p:extLst>
      <p:ext uri="{BB962C8B-B14F-4D97-AF65-F5344CB8AC3E}">
        <p14:creationId xmlns:p14="http://schemas.microsoft.com/office/powerpoint/2010/main" val="2436783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EC3EF-0BB8-5F32-9248-FF63FBF9A566}"/>
              </a:ext>
            </a:extLst>
          </p:cNvPr>
          <p:cNvSpPr>
            <a:spLocks noGrp="1"/>
          </p:cNvSpPr>
          <p:nvPr>
            <p:ph type="title"/>
          </p:nvPr>
        </p:nvSpPr>
        <p:spPr/>
        <p:txBody>
          <a:bodyPr/>
          <a:lstStyle/>
          <a:p>
            <a:r>
              <a:rPr lang="en-US" sz="4400" b="1">
                <a:solidFill>
                  <a:srgbClr val="002060"/>
                </a:solidFill>
                <a:latin typeface="Arial Black" panose="020B0A04020102020204" pitchFamily="34" charset="0"/>
              </a:rPr>
              <a:t>EXHIBITORS</a:t>
            </a:r>
            <a:endParaRPr lang="en-US" dirty="0"/>
          </a:p>
        </p:txBody>
      </p:sp>
      <p:sp>
        <p:nvSpPr>
          <p:cNvPr id="3" name="Content Placeholder 2">
            <a:extLst>
              <a:ext uri="{FF2B5EF4-FFF2-40B4-BE49-F238E27FC236}">
                <a16:creationId xmlns:a16="http://schemas.microsoft.com/office/drawing/2014/main" id="{E01BF519-36C5-9DE8-7C48-F8CD0CC38917}"/>
              </a:ext>
            </a:extLst>
          </p:cNvPr>
          <p:cNvSpPr>
            <a:spLocks noGrp="1"/>
          </p:cNvSpPr>
          <p:nvPr>
            <p:ph idx="1"/>
          </p:nvPr>
        </p:nvSpPr>
        <p:spPr/>
        <p:txBody>
          <a:bodyPr/>
          <a:lstStyle/>
          <a:p>
            <a:r>
              <a:rPr lang="en-US" b="1" dirty="0">
                <a:solidFill>
                  <a:srgbClr val="002060"/>
                </a:solidFill>
              </a:rPr>
              <a:t>Exhibitor Graphics: </a:t>
            </a:r>
            <a:r>
              <a:rPr lang="en-US" dirty="0"/>
              <a:t>Attract attention to your booth with professional graphics highlighting your products, services, and special offers. Place your logo in the blank area.</a:t>
            </a:r>
          </a:p>
        </p:txBody>
      </p:sp>
      <p:pic>
        <p:nvPicPr>
          <p:cNvPr id="7" name="Picture 6">
            <a:extLst>
              <a:ext uri="{FF2B5EF4-FFF2-40B4-BE49-F238E27FC236}">
                <a16:creationId xmlns:a16="http://schemas.microsoft.com/office/drawing/2014/main" id="{F307B9C6-692A-4DB9-10D4-1633E06838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3016" y="3244347"/>
            <a:ext cx="2555690" cy="2555690"/>
          </a:xfrm>
          <a:prstGeom prst="rect">
            <a:avLst/>
          </a:prstGeom>
        </p:spPr>
      </p:pic>
      <p:sp>
        <p:nvSpPr>
          <p:cNvPr id="8" name="Rectangle 7">
            <a:extLst>
              <a:ext uri="{FF2B5EF4-FFF2-40B4-BE49-F238E27FC236}">
                <a16:creationId xmlns:a16="http://schemas.microsoft.com/office/drawing/2014/main" id="{1F6460BA-36AE-68FD-9C0A-2651AD9B8D74}"/>
              </a:ext>
            </a:extLst>
          </p:cNvPr>
          <p:cNvSpPr/>
          <p:nvPr/>
        </p:nvSpPr>
        <p:spPr>
          <a:xfrm>
            <a:off x="0" y="5934974"/>
            <a:ext cx="12192000" cy="923026"/>
          </a:xfrm>
          <a:prstGeom prst="rect">
            <a:avLst/>
          </a:prstGeom>
          <a:solidFill>
            <a:srgbClr val="C016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F001C6C-6FCA-04B6-11AB-67ADFDFE5E89}"/>
              </a:ext>
            </a:extLst>
          </p:cNvPr>
          <p:cNvSpPr txBox="1"/>
          <p:nvPr/>
        </p:nvSpPr>
        <p:spPr>
          <a:xfrm>
            <a:off x="795067" y="6086035"/>
            <a:ext cx="10601865" cy="707886"/>
          </a:xfrm>
          <a:prstGeom prst="rect">
            <a:avLst/>
          </a:prstGeom>
          <a:noFill/>
        </p:spPr>
        <p:txBody>
          <a:bodyPr wrap="square" rtlCol="0">
            <a:spAutoFit/>
          </a:bodyPr>
          <a:lstStyle/>
          <a:p>
            <a:pPr algn="ctr"/>
            <a:r>
              <a:rPr lang="en-US" sz="4000" b="1" dirty="0">
                <a:solidFill>
                  <a:schemeClr val="bg1"/>
                </a:solidFill>
              </a:rPr>
              <a:t>HUBZone Contractors National Council</a:t>
            </a:r>
          </a:p>
        </p:txBody>
      </p:sp>
      <p:cxnSp>
        <p:nvCxnSpPr>
          <p:cNvPr id="10" name="Straight Arrow Connector 9">
            <a:extLst>
              <a:ext uri="{FF2B5EF4-FFF2-40B4-BE49-F238E27FC236}">
                <a16:creationId xmlns:a16="http://schemas.microsoft.com/office/drawing/2014/main" id="{18F3A496-76E1-B0BD-86E4-C7FD85C539E2}"/>
              </a:ext>
            </a:extLst>
          </p:cNvPr>
          <p:cNvCxnSpPr>
            <a:cxnSpLocks/>
          </p:cNvCxnSpPr>
          <p:nvPr/>
        </p:nvCxnSpPr>
        <p:spPr>
          <a:xfrm flipH="1">
            <a:off x="3215148" y="3202940"/>
            <a:ext cx="3544427" cy="202782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3296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6F6E521-1DD6-ED5E-EA31-63E05E15CE3F}"/>
              </a:ext>
            </a:extLst>
          </p:cNvPr>
          <p:cNvSpPr/>
          <p:nvPr/>
        </p:nvSpPr>
        <p:spPr>
          <a:xfrm>
            <a:off x="0" y="5934974"/>
            <a:ext cx="12192000" cy="923026"/>
          </a:xfrm>
          <a:prstGeom prst="rect">
            <a:avLst/>
          </a:prstGeom>
          <a:solidFill>
            <a:srgbClr val="C016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uilding with a large front door&#10;&#10;Description automatically generated with medium confidence">
            <a:extLst>
              <a:ext uri="{FF2B5EF4-FFF2-40B4-BE49-F238E27FC236}">
                <a16:creationId xmlns:a16="http://schemas.microsoft.com/office/drawing/2014/main" id="{7B2C43C8-D847-C310-B784-1C697E78D2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593" y="287593"/>
            <a:ext cx="6282813" cy="6282813"/>
          </a:xfrm>
          <a:prstGeom prst="rect">
            <a:avLst/>
          </a:prstGeom>
        </p:spPr>
      </p:pic>
    </p:spTree>
    <p:extLst>
      <p:ext uri="{BB962C8B-B14F-4D97-AF65-F5344CB8AC3E}">
        <p14:creationId xmlns:p14="http://schemas.microsoft.com/office/powerpoint/2010/main" val="3619407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E4533AD-23D2-253D-C311-DBEE8FF90B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9361" y="3071988"/>
            <a:ext cx="2787456" cy="2787456"/>
          </a:xfrm>
          <a:prstGeom prst="rect">
            <a:avLst/>
          </a:prstGeom>
        </p:spPr>
      </p:pic>
      <p:sp>
        <p:nvSpPr>
          <p:cNvPr id="2" name="Title 1">
            <a:extLst>
              <a:ext uri="{FF2B5EF4-FFF2-40B4-BE49-F238E27FC236}">
                <a16:creationId xmlns:a16="http://schemas.microsoft.com/office/drawing/2014/main" id="{B58EC3EF-0BB8-5F32-9248-FF63FBF9A566}"/>
              </a:ext>
            </a:extLst>
          </p:cNvPr>
          <p:cNvSpPr>
            <a:spLocks noGrp="1"/>
          </p:cNvSpPr>
          <p:nvPr>
            <p:ph type="title"/>
          </p:nvPr>
        </p:nvSpPr>
        <p:spPr/>
        <p:txBody>
          <a:bodyPr/>
          <a:lstStyle/>
          <a:p>
            <a:r>
              <a:rPr lang="en-US" sz="4400" b="1" dirty="0">
                <a:solidFill>
                  <a:srgbClr val="002060"/>
                </a:solidFill>
                <a:latin typeface="Arial Black" panose="020B0A04020102020204" pitchFamily="34" charset="0"/>
              </a:rPr>
              <a:t>ATTENDEE</a:t>
            </a:r>
            <a:endParaRPr lang="en-US" dirty="0"/>
          </a:p>
        </p:txBody>
      </p:sp>
      <p:sp>
        <p:nvSpPr>
          <p:cNvPr id="3" name="Content Placeholder 2">
            <a:extLst>
              <a:ext uri="{FF2B5EF4-FFF2-40B4-BE49-F238E27FC236}">
                <a16:creationId xmlns:a16="http://schemas.microsoft.com/office/drawing/2014/main" id="{E01BF519-36C5-9DE8-7C48-F8CD0CC38917}"/>
              </a:ext>
            </a:extLst>
          </p:cNvPr>
          <p:cNvSpPr>
            <a:spLocks noGrp="1"/>
          </p:cNvSpPr>
          <p:nvPr>
            <p:ph idx="1"/>
          </p:nvPr>
        </p:nvSpPr>
        <p:spPr/>
        <p:txBody>
          <a:bodyPr/>
          <a:lstStyle/>
          <a:p>
            <a:r>
              <a:rPr lang="en-US" b="1" dirty="0">
                <a:solidFill>
                  <a:srgbClr val="002060"/>
                </a:solidFill>
              </a:rPr>
              <a:t>Attendee Graphics: </a:t>
            </a:r>
            <a:r>
              <a:rPr lang="en-US" dirty="0"/>
              <a:t>Stand out in the crowd with custom-designed banners, cover photos, and profile picture frames that showcase your excitement for the conference. Place your logo in the blank area.</a:t>
            </a:r>
          </a:p>
        </p:txBody>
      </p:sp>
      <p:sp>
        <p:nvSpPr>
          <p:cNvPr id="8" name="Rectangle 7">
            <a:extLst>
              <a:ext uri="{FF2B5EF4-FFF2-40B4-BE49-F238E27FC236}">
                <a16:creationId xmlns:a16="http://schemas.microsoft.com/office/drawing/2014/main" id="{1F6460BA-36AE-68FD-9C0A-2651AD9B8D74}"/>
              </a:ext>
            </a:extLst>
          </p:cNvPr>
          <p:cNvSpPr/>
          <p:nvPr/>
        </p:nvSpPr>
        <p:spPr>
          <a:xfrm>
            <a:off x="0" y="5934974"/>
            <a:ext cx="12192000" cy="923026"/>
          </a:xfrm>
          <a:prstGeom prst="rect">
            <a:avLst/>
          </a:prstGeom>
          <a:solidFill>
            <a:srgbClr val="C016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F001C6C-6FCA-04B6-11AB-67ADFDFE5E89}"/>
              </a:ext>
            </a:extLst>
          </p:cNvPr>
          <p:cNvSpPr txBox="1"/>
          <p:nvPr/>
        </p:nvSpPr>
        <p:spPr>
          <a:xfrm>
            <a:off x="795067" y="6086035"/>
            <a:ext cx="10601865" cy="707886"/>
          </a:xfrm>
          <a:prstGeom prst="rect">
            <a:avLst/>
          </a:prstGeom>
          <a:noFill/>
        </p:spPr>
        <p:txBody>
          <a:bodyPr wrap="square" rtlCol="0">
            <a:spAutoFit/>
          </a:bodyPr>
          <a:lstStyle/>
          <a:p>
            <a:pPr algn="ctr"/>
            <a:r>
              <a:rPr lang="en-US" sz="4000" b="1" dirty="0">
                <a:solidFill>
                  <a:schemeClr val="bg1"/>
                </a:solidFill>
              </a:rPr>
              <a:t>HUBZone Contractors National Council</a:t>
            </a:r>
          </a:p>
        </p:txBody>
      </p:sp>
      <p:cxnSp>
        <p:nvCxnSpPr>
          <p:cNvPr id="10" name="Straight Arrow Connector 9">
            <a:extLst>
              <a:ext uri="{FF2B5EF4-FFF2-40B4-BE49-F238E27FC236}">
                <a16:creationId xmlns:a16="http://schemas.microsoft.com/office/drawing/2014/main" id="{18F3A496-76E1-B0BD-86E4-C7FD85C539E2}"/>
              </a:ext>
            </a:extLst>
          </p:cNvPr>
          <p:cNvCxnSpPr>
            <a:cxnSpLocks/>
          </p:cNvCxnSpPr>
          <p:nvPr/>
        </p:nvCxnSpPr>
        <p:spPr>
          <a:xfrm>
            <a:off x="3778898" y="3312367"/>
            <a:ext cx="4767943" cy="177281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454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6F6E521-1DD6-ED5E-EA31-63E05E15CE3F}"/>
              </a:ext>
            </a:extLst>
          </p:cNvPr>
          <p:cNvSpPr/>
          <p:nvPr/>
        </p:nvSpPr>
        <p:spPr>
          <a:xfrm>
            <a:off x="0" y="5934974"/>
            <a:ext cx="12192000" cy="923026"/>
          </a:xfrm>
          <a:prstGeom prst="rect">
            <a:avLst/>
          </a:prstGeom>
          <a:solidFill>
            <a:srgbClr val="C016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B2C43C8-D847-C310-B784-1C697E78D21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954593" y="287593"/>
            <a:ext cx="6282813" cy="6282813"/>
          </a:xfrm>
          <a:prstGeom prst="rect">
            <a:avLst/>
          </a:prstGeom>
        </p:spPr>
      </p:pic>
    </p:spTree>
    <p:extLst>
      <p:ext uri="{BB962C8B-B14F-4D97-AF65-F5344CB8AC3E}">
        <p14:creationId xmlns:p14="http://schemas.microsoft.com/office/powerpoint/2010/main" val="2544233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EC3EF-0BB8-5F32-9248-FF63FBF9A566}"/>
              </a:ext>
            </a:extLst>
          </p:cNvPr>
          <p:cNvSpPr>
            <a:spLocks noGrp="1"/>
          </p:cNvSpPr>
          <p:nvPr>
            <p:ph type="title"/>
          </p:nvPr>
        </p:nvSpPr>
        <p:spPr/>
        <p:txBody>
          <a:bodyPr/>
          <a:lstStyle/>
          <a:p>
            <a:r>
              <a:rPr lang="en-US" sz="4400" b="1" dirty="0">
                <a:solidFill>
                  <a:srgbClr val="002060"/>
                </a:solidFill>
                <a:latin typeface="Arial Black" panose="020B0A04020102020204" pitchFamily="34" charset="0"/>
              </a:rPr>
              <a:t>SPEAKER</a:t>
            </a:r>
            <a:endParaRPr lang="en-US" dirty="0"/>
          </a:p>
        </p:txBody>
      </p:sp>
      <p:sp>
        <p:nvSpPr>
          <p:cNvPr id="3" name="Content Placeholder 2">
            <a:extLst>
              <a:ext uri="{FF2B5EF4-FFF2-40B4-BE49-F238E27FC236}">
                <a16:creationId xmlns:a16="http://schemas.microsoft.com/office/drawing/2014/main" id="{E01BF519-36C5-9DE8-7C48-F8CD0CC38917}"/>
              </a:ext>
            </a:extLst>
          </p:cNvPr>
          <p:cNvSpPr>
            <a:spLocks noGrp="1"/>
          </p:cNvSpPr>
          <p:nvPr>
            <p:ph idx="1"/>
          </p:nvPr>
        </p:nvSpPr>
        <p:spPr/>
        <p:txBody>
          <a:bodyPr/>
          <a:lstStyle/>
          <a:p>
            <a:r>
              <a:rPr lang="en-US" b="1" dirty="0">
                <a:solidFill>
                  <a:srgbClr val="002060"/>
                </a:solidFill>
              </a:rPr>
              <a:t>Speaker Graphics: </a:t>
            </a:r>
            <a:r>
              <a:rPr lang="en-US" dirty="0"/>
              <a:t>Announce your speaking engagement in style with attention-grabbing visuals that highlight your expertise and session details. Place your headshot photo in the blank space.</a:t>
            </a:r>
          </a:p>
        </p:txBody>
      </p:sp>
      <p:sp>
        <p:nvSpPr>
          <p:cNvPr id="8" name="Rectangle 7">
            <a:extLst>
              <a:ext uri="{FF2B5EF4-FFF2-40B4-BE49-F238E27FC236}">
                <a16:creationId xmlns:a16="http://schemas.microsoft.com/office/drawing/2014/main" id="{1F6460BA-36AE-68FD-9C0A-2651AD9B8D74}"/>
              </a:ext>
            </a:extLst>
          </p:cNvPr>
          <p:cNvSpPr/>
          <p:nvPr/>
        </p:nvSpPr>
        <p:spPr>
          <a:xfrm>
            <a:off x="0" y="5934974"/>
            <a:ext cx="12192000" cy="923026"/>
          </a:xfrm>
          <a:prstGeom prst="rect">
            <a:avLst/>
          </a:prstGeom>
          <a:solidFill>
            <a:srgbClr val="C016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F001C6C-6FCA-04B6-11AB-67ADFDFE5E89}"/>
              </a:ext>
            </a:extLst>
          </p:cNvPr>
          <p:cNvSpPr txBox="1"/>
          <p:nvPr/>
        </p:nvSpPr>
        <p:spPr>
          <a:xfrm>
            <a:off x="795067" y="6086035"/>
            <a:ext cx="10601865" cy="707886"/>
          </a:xfrm>
          <a:prstGeom prst="rect">
            <a:avLst/>
          </a:prstGeom>
          <a:noFill/>
        </p:spPr>
        <p:txBody>
          <a:bodyPr wrap="square" rtlCol="0">
            <a:spAutoFit/>
          </a:bodyPr>
          <a:lstStyle/>
          <a:p>
            <a:pPr algn="ctr"/>
            <a:r>
              <a:rPr lang="en-US" sz="4000" b="1" dirty="0">
                <a:solidFill>
                  <a:schemeClr val="bg1"/>
                </a:solidFill>
              </a:rPr>
              <a:t>HUBZone Contractors National Council</a:t>
            </a:r>
          </a:p>
        </p:txBody>
      </p:sp>
      <p:pic>
        <p:nvPicPr>
          <p:cNvPr id="4" name="Picture 3" descr="A white square sign with red text&#10;&#10;Description automatically generated">
            <a:extLst>
              <a:ext uri="{FF2B5EF4-FFF2-40B4-BE49-F238E27FC236}">
                <a16:creationId xmlns:a16="http://schemas.microsoft.com/office/drawing/2014/main" id="{0D18CD3C-081C-76E4-452D-7CF4BEB457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977" y="3119116"/>
            <a:ext cx="2680921" cy="2680921"/>
          </a:xfrm>
          <a:prstGeom prst="rect">
            <a:avLst/>
          </a:prstGeom>
        </p:spPr>
      </p:pic>
      <p:cxnSp>
        <p:nvCxnSpPr>
          <p:cNvPr id="10" name="Straight Arrow Connector 9">
            <a:extLst>
              <a:ext uri="{FF2B5EF4-FFF2-40B4-BE49-F238E27FC236}">
                <a16:creationId xmlns:a16="http://schemas.microsoft.com/office/drawing/2014/main" id="{18F3A496-76E1-B0BD-86E4-C7FD85C539E2}"/>
              </a:ext>
            </a:extLst>
          </p:cNvPr>
          <p:cNvCxnSpPr>
            <a:cxnSpLocks/>
          </p:cNvCxnSpPr>
          <p:nvPr/>
        </p:nvCxnSpPr>
        <p:spPr>
          <a:xfrm flipH="1">
            <a:off x="2438437" y="3055037"/>
            <a:ext cx="6472298" cy="132102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3401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6F6E521-1DD6-ED5E-EA31-63E05E15CE3F}"/>
              </a:ext>
            </a:extLst>
          </p:cNvPr>
          <p:cNvSpPr/>
          <p:nvPr/>
        </p:nvSpPr>
        <p:spPr>
          <a:xfrm>
            <a:off x="0" y="5934974"/>
            <a:ext cx="12192000" cy="923026"/>
          </a:xfrm>
          <a:prstGeom prst="rect">
            <a:avLst/>
          </a:prstGeom>
          <a:solidFill>
            <a:srgbClr val="C016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B2C43C8-D847-C310-B784-1C697E78D21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954593" y="287593"/>
            <a:ext cx="6282813" cy="6282813"/>
          </a:xfrm>
          <a:prstGeom prst="rect">
            <a:avLst/>
          </a:prstGeom>
        </p:spPr>
      </p:pic>
    </p:spTree>
    <p:extLst>
      <p:ext uri="{BB962C8B-B14F-4D97-AF65-F5344CB8AC3E}">
        <p14:creationId xmlns:p14="http://schemas.microsoft.com/office/powerpoint/2010/main" val="520790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EC3EF-0BB8-5F32-9248-FF63FBF9A566}"/>
              </a:ext>
            </a:extLst>
          </p:cNvPr>
          <p:cNvSpPr>
            <a:spLocks noGrp="1"/>
          </p:cNvSpPr>
          <p:nvPr>
            <p:ph type="title"/>
          </p:nvPr>
        </p:nvSpPr>
        <p:spPr/>
        <p:txBody>
          <a:bodyPr/>
          <a:lstStyle/>
          <a:p>
            <a:r>
              <a:rPr lang="en-US" sz="4400" b="1" dirty="0">
                <a:solidFill>
                  <a:srgbClr val="002060"/>
                </a:solidFill>
                <a:latin typeface="Arial Black" panose="020B0A04020102020204" pitchFamily="34" charset="0"/>
              </a:rPr>
              <a:t>ADDITIONAL GRAPHIC</a:t>
            </a:r>
            <a:endParaRPr lang="en-US" dirty="0"/>
          </a:p>
        </p:txBody>
      </p:sp>
      <p:sp>
        <p:nvSpPr>
          <p:cNvPr id="3" name="Content Placeholder 2">
            <a:extLst>
              <a:ext uri="{FF2B5EF4-FFF2-40B4-BE49-F238E27FC236}">
                <a16:creationId xmlns:a16="http://schemas.microsoft.com/office/drawing/2014/main" id="{E01BF519-36C5-9DE8-7C48-F8CD0CC38917}"/>
              </a:ext>
            </a:extLst>
          </p:cNvPr>
          <p:cNvSpPr>
            <a:spLocks noGrp="1"/>
          </p:cNvSpPr>
          <p:nvPr>
            <p:ph idx="1"/>
          </p:nvPr>
        </p:nvSpPr>
        <p:spPr/>
        <p:txBody>
          <a:bodyPr/>
          <a:lstStyle/>
          <a:p>
            <a:r>
              <a:rPr lang="en-US" b="1" dirty="0">
                <a:solidFill>
                  <a:srgbClr val="002060"/>
                </a:solidFill>
              </a:rPr>
              <a:t>Additional Graphics: </a:t>
            </a:r>
            <a:r>
              <a:rPr lang="en-US" dirty="0"/>
              <a:t>Show your support for the HUBZone Conference and the HUBZone Council with our official event logos. Use them proudly in your social media posts to let your audience know you're part of the action. </a:t>
            </a:r>
          </a:p>
        </p:txBody>
      </p:sp>
      <p:sp>
        <p:nvSpPr>
          <p:cNvPr id="8" name="Rectangle 7">
            <a:extLst>
              <a:ext uri="{FF2B5EF4-FFF2-40B4-BE49-F238E27FC236}">
                <a16:creationId xmlns:a16="http://schemas.microsoft.com/office/drawing/2014/main" id="{1F6460BA-36AE-68FD-9C0A-2651AD9B8D74}"/>
              </a:ext>
            </a:extLst>
          </p:cNvPr>
          <p:cNvSpPr/>
          <p:nvPr/>
        </p:nvSpPr>
        <p:spPr>
          <a:xfrm>
            <a:off x="0" y="5934974"/>
            <a:ext cx="12192000" cy="923026"/>
          </a:xfrm>
          <a:prstGeom prst="rect">
            <a:avLst/>
          </a:prstGeom>
          <a:solidFill>
            <a:srgbClr val="C016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F001C6C-6FCA-04B6-11AB-67ADFDFE5E89}"/>
              </a:ext>
            </a:extLst>
          </p:cNvPr>
          <p:cNvSpPr txBox="1"/>
          <p:nvPr/>
        </p:nvSpPr>
        <p:spPr>
          <a:xfrm>
            <a:off x="795067" y="6086035"/>
            <a:ext cx="10601865" cy="707886"/>
          </a:xfrm>
          <a:prstGeom prst="rect">
            <a:avLst/>
          </a:prstGeom>
          <a:noFill/>
        </p:spPr>
        <p:txBody>
          <a:bodyPr wrap="square" rtlCol="0">
            <a:spAutoFit/>
          </a:bodyPr>
          <a:lstStyle/>
          <a:p>
            <a:pPr algn="ctr"/>
            <a:r>
              <a:rPr lang="en-US" sz="4000" b="1" dirty="0">
                <a:solidFill>
                  <a:schemeClr val="bg1"/>
                </a:solidFill>
              </a:rPr>
              <a:t>HUBZone Contractors National Council</a:t>
            </a:r>
          </a:p>
        </p:txBody>
      </p:sp>
      <p:grpSp>
        <p:nvGrpSpPr>
          <p:cNvPr id="15" name="Group 14">
            <a:extLst>
              <a:ext uri="{FF2B5EF4-FFF2-40B4-BE49-F238E27FC236}">
                <a16:creationId xmlns:a16="http://schemas.microsoft.com/office/drawing/2014/main" id="{B9A2B787-9C05-0AFB-FD0F-AC1E6EBF8F18}"/>
              </a:ext>
            </a:extLst>
          </p:cNvPr>
          <p:cNvGrpSpPr/>
          <p:nvPr/>
        </p:nvGrpSpPr>
        <p:grpSpPr>
          <a:xfrm>
            <a:off x="427989" y="3596641"/>
            <a:ext cx="7028180" cy="2001086"/>
            <a:chOff x="419100" y="3906721"/>
            <a:chExt cx="5899329" cy="1660525"/>
          </a:xfrm>
        </p:grpSpPr>
        <p:pic>
          <p:nvPicPr>
            <p:cNvPr id="4" name="Picture 3" descr="A blue and red text on a black background&#10;&#10;Description automatically generated">
              <a:extLst>
                <a:ext uri="{FF2B5EF4-FFF2-40B4-BE49-F238E27FC236}">
                  <a16:creationId xmlns:a16="http://schemas.microsoft.com/office/drawing/2014/main" id="{4DD0CE9E-1860-E826-C1AC-1330B6F724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3169" y="3906721"/>
              <a:ext cx="3985260" cy="1660525"/>
            </a:xfrm>
            <a:prstGeom prst="rect">
              <a:avLst/>
            </a:prstGeom>
          </p:spPr>
        </p:pic>
        <p:pic>
          <p:nvPicPr>
            <p:cNvPr id="7" name="Picture 6" descr="A logo of a building&#10;&#10;Description automatically generated">
              <a:extLst>
                <a:ext uri="{FF2B5EF4-FFF2-40B4-BE49-F238E27FC236}">
                  <a16:creationId xmlns:a16="http://schemas.microsoft.com/office/drawing/2014/main" id="{A998B815-9E49-AC3B-D8B8-21F1D2C87E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 y="4033154"/>
              <a:ext cx="1698949" cy="1425545"/>
            </a:xfrm>
            <a:prstGeom prst="rect">
              <a:avLst/>
            </a:prstGeom>
          </p:spPr>
        </p:pic>
        <p:cxnSp>
          <p:nvCxnSpPr>
            <p:cNvPr id="13" name="Straight Connector 12">
              <a:extLst>
                <a:ext uri="{FF2B5EF4-FFF2-40B4-BE49-F238E27FC236}">
                  <a16:creationId xmlns:a16="http://schemas.microsoft.com/office/drawing/2014/main" id="{46661141-B37E-4786-08A8-E7F72B8129BB}"/>
                </a:ext>
              </a:extLst>
            </p:cNvPr>
            <p:cNvCxnSpPr>
              <a:cxnSpLocks/>
            </p:cNvCxnSpPr>
            <p:nvPr/>
          </p:nvCxnSpPr>
          <p:spPr>
            <a:xfrm>
              <a:off x="2375310" y="4376348"/>
              <a:ext cx="0" cy="1082351"/>
            </a:xfrm>
            <a:prstGeom prst="line">
              <a:avLst/>
            </a:prstGeom>
            <a:ln w="38100">
              <a:solidFill>
                <a:srgbClr val="002060"/>
              </a:solidFill>
            </a:ln>
          </p:spPr>
          <p:style>
            <a:lnRef idx="2">
              <a:schemeClr val="dk1"/>
            </a:lnRef>
            <a:fillRef idx="0">
              <a:schemeClr val="dk1"/>
            </a:fillRef>
            <a:effectRef idx="1">
              <a:schemeClr val="dk1"/>
            </a:effectRef>
            <a:fontRef idx="minor">
              <a:schemeClr val="tx1"/>
            </a:fontRef>
          </p:style>
        </p:cxnSp>
      </p:grpSp>
      <p:pic>
        <p:nvPicPr>
          <p:cNvPr id="17" name="Picture 16" descr="A logo of a building&#10;&#10;Description automatically generated">
            <a:extLst>
              <a:ext uri="{FF2B5EF4-FFF2-40B4-BE49-F238E27FC236}">
                <a16:creationId xmlns:a16="http://schemas.microsoft.com/office/drawing/2014/main" id="{9CE30B5B-CDDA-BB6C-9876-0BD08B6646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7319" y="3164620"/>
            <a:ext cx="3022765" cy="2536326"/>
          </a:xfrm>
          <a:prstGeom prst="rect">
            <a:avLst/>
          </a:prstGeom>
        </p:spPr>
      </p:pic>
    </p:spTree>
    <p:extLst>
      <p:ext uri="{BB962C8B-B14F-4D97-AF65-F5344CB8AC3E}">
        <p14:creationId xmlns:p14="http://schemas.microsoft.com/office/powerpoint/2010/main" val="10202996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53</TotalTime>
  <Words>559</Words>
  <Application>Microsoft Office PowerPoint</Application>
  <PresentationFormat>Widescreen</PresentationFormat>
  <Paragraphs>45</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Aptos Display</vt:lpstr>
      <vt:lpstr>Arial</vt:lpstr>
      <vt:lpstr>Arial Black</vt:lpstr>
      <vt:lpstr>Office Theme</vt:lpstr>
      <vt:lpstr>PowerPoint Presentation</vt:lpstr>
      <vt:lpstr>WELCOME</vt:lpstr>
      <vt:lpstr>EXHIBITORS</vt:lpstr>
      <vt:lpstr>PowerPoint Presentation</vt:lpstr>
      <vt:lpstr>ATTENDEE</vt:lpstr>
      <vt:lpstr>PowerPoint Presentation</vt:lpstr>
      <vt:lpstr>SPEAKER</vt:lpstr>
      <vt:lpstr>PowerPoint Presentation</vt:lpstr>
      <vt:lpstr>ADDITIONAL GRAPHIC</vt:lpstr>
      <vt:lpstr>HASHTAGS &amp; HANDLES</vt:lpstr>
      <vt:lpstr>CAPTIONS</vt:lpstr>
      <vt:lpstr>IMPORTANT LINKS</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Nguyen</dc:creator>
  <cp:lastModifiedBy>Angela Nguyen</cp:lastModifiedBy>
  <cp:revision>1</cp:revision>
  <dcterms:created xsi:type="dcterms:W3CDTF">2024-03-25T23:59:59Z</dcterms:created>
  <dcterms:modified xsi:type="dcterms:W3CDTF">2024-03-26T00:53:18Z</dcterms:modified>
</cp:coreProperties>
</file>